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7" r:id="rId3"/>
    <p:sldId id="354" r:id="rId4"/>
    <p:sldId id="382" r:id="rId5"/>
    <p:sldId id="383" r:id="rId6"/>
    <p:sldId id="385" r:id="rId7"/>
    <p:sldId id="362" r:id="rId8"/>
    <p:sldId id="384" r:id="rId9"/>
    <p:sldId id="386" r:id="rId10"/>
    <p:sldId id="387" r:id="rId11"/>
    <p:sldId id="378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6" r:id="rId20"/>
    <p:sldId id="395" r:id="rId21"/>
    <p:sldId id="397" r:id="rId22"/>
    <p:sldId id="381" r:id="rId23"/>
  </p:sldIdLst>
  <p:sldSz cx="24384000" cy="13716000"/>
  <p:notesSz cx="6858000" cy="9144000"/>
  <p:defaultTextStyle>
    <a:lvl1pPr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1pPr>
    <a:lvl2pPr indent="228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2pPr>
    <a:lvl3pPr indent="457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3pPr>
    <a:lvl4pPr indent="685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4pPr>
    <a:lvl5pPr indent="9144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5pPr>
    <a:lvl6pPr indent="11430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6pPr>
    <a:lvl7pPr indent="1371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7pPr>
    <a:lvl8pPr indent="1600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8pPr>
    <a:lvl9pPr indent="1828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2B9"/>
    <a:srgbClr val="5C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94599"/>
  </p:normalViewPr>
  <p:slideViewPr>
    <p:cSldViewPr snapToGrid="0" snapToObjects="1">
      <p:cViewPr>
        <p:scale>
          <a:sx n="58" d="100"/>
          <a:sy n="58" d="100"/>
        </p:scale>
        <p:origin x="1000" y="-160"/>
      </p:cViewPr>
      <p:guideLst>
        <p:guide orient="horz" pos="2952"/>
        <p:guide pos="42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0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450"/>
            <a:ext cx="24409400" cy="16549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3284891" y="12729388"/>
            <a:ext cx="382741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300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07742" y="503609"/>
            <a:ext cx="4185104" cy="7366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370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0" y="-6350"/>
            <a:ext cx="24409401" cy="11887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Shape 60"/>
          <p:cNvSpPr/>
          <p:nvPr userDrawn="1"/>
        </p:nvSpPr>
        <p:spPr>
          <a:xfrm>
            <a:off x="16793737" y="503609"/>
            <a:ext cx="7590263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4800" spc="1000" baseline="0" dirty="0" smtClean="0">
                <a:solidFill>
                  <a:schemeClr val="tx1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Dr.J.Patrick Desbrow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ransition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7"/>
          <p:cNvSpPr/>
          <p:nvPr/>
        </p:nvSpPr>
        <p:spPr>
          <a:xfrm>
            <a:off x="-26660" y="-36576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0624327" y="6976587"/>
            <a:ext cx="3135345" cy="278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9544916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6" name="Shape 60"/>
          <p:cNvSpPr/>
          <p:nvPr/>
        </p:nvSpPr>
        <p:spPr>
          <a:xfrm>
            <a:off x="4127050" y="8140116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100 Day Plan</a:t>
            </a:r>
          </a:p>
        </p:txBody>
      </p:sp>
      <p:sp>
        <p:nvSpPr>
          <p:cNvPr id="9" name="Shape 60"/>
          <p:cNvSpPr/>
          <p:nvPr/>
        </p:nvSpPr>
        <p:spPr>
          <a:xfrm>
            <a:off x="4279450" y="4868373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 J. Patrick Desbrow Ed.D.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10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153396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Review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current staff and organizational structure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each person’s skill level (A,B,C)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each person’s motivation and personal development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Present a future state vision that connects their personal goals with the company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Determine which staff members will following your leadership methods and techniques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Look for conflicts in the current team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the necessary changes to improve each of these</a:t>
            </a:r>
          </a:p>
        </p:txBody>
      </p:sp>
      <p:sp>
        <p:nvSpPr>
          <p:cNvPr id="9" name="Shape 173"/>
          <p:cNvSpPr/>
          <p:nvPr/>
        </p:nvSpPr>
        <p:spPr>
          <a:xfrm>
            <a:off x="8194170" y="2812950"/>
            <a:ext cx="79957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Build High Performing Teams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333690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7845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682421" y="3303579"/>
              <a:ext cx="4252766" cy="1506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Focus on the tactics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Successes &amp; Failures</a:t>
              </a:r>
            </a:p>
          </p:txBody>
        </p:sp>
      </p:grpSp>
      <p:sp>
        <p:nvSpPr>
          <p:cNvPr id="435" name="Shape 435"/>
          <p:cNvSpPr/>
          <p:nvPr/>
        </p:nvSpPr>
        <p:spPr>
          <a:xfrm>
            <a:off x="4757339" y="3226071"/>
            <a:ext cx="2186945" cy="1528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12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671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Become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personally involved in the key projects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Lead from the front by day 20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Demonstrate proper IT project management disciplines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Join the agile software development events including sprint design meetings and daily standups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key managers in development, QA, PMO and help desk on a weekly basis to inspire the teams and assess progress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adjustments when needed by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Change team assignments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Add or remove staff members if needed</a:t>
            </a:r>
          </a:p>
        </p:txBody>
      </p:sp>
      <p:sp>
        <p:nvSpPr>
          <p:cNvPr id="9" name="Shape 173"/>
          <p:cNvSpPr/>
          <p:nvPr/>
        </p:nvSpPr>
        <p:spPr>
          <a:xfrm>
            <a:off x="9423676" y="2812950"/>
            <a:ext cx="55367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Focus on the Tactics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502742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13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616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Measure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progress </a:t>
            </a: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against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benchmarks must be created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collecting data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reports that measure progress by day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Study your successes looking for patterns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Root cause your failures and repair them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Going forward review these results every 30 days and make the necessary adjustments quickly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Repeat this cycle every 50 to 60 days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…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8851410" y="2812950"/>
            <a:ext cx="668131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Assess Success / Failure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913483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773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1 through 20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Work with you to determine if the current processes are broken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you and other key stakeholders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a strategy based on a set of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a set of talking points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Get out of your office and meet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everyone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21 through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Translate the strategic goals into projects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staff and organizational structure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project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execution</a:t>
            </a: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032085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15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844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41 through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Become personally involved in the key projects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Lead from the front. Then execute, execute, execute….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adjustments when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needed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61 through 80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Measure your progress again your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benchmarks must be created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collecting data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reports that measure progress by day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Study your successes looking for patterns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Root cause your failures and repair them </a:t>
            </a: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996831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16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257978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81 through 100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Going forward review these results every 30 days and make the necessary adjustments quickly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Repeat this cycle every 50 to 60 days …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607144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789300" y="4366890"/>
              <a:ext cx="2039019" cy="57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b="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Appendix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235036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7233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23334377" y="12729388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18</a:t>
            </a:fld>
            <a:endParaRPr sz="2400"/>
          </a:p>
        </p:txBody>
      </p:sp>
      <p:sp>
        <p:nvSpPr>
          <p:cNvPr id="2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29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27" name="Shape 217"/>
          <p:cNvSpPr/>
          <p:nvPr/>
        </p:nvSpPr>
        <p:spPr>
          <a:xfrm>
            <a:off x="3313894" y="503609"/>
            <a:ext cx="52007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239" name="Shape 173"/>
          <p:cNvSpPr/>
          <p:nvPr/>
        </p:nvSpPr>
        <p:spPr>
          <a:xfrm>
            <a:off x="907742" y="2987225"/>
            <a:ext cx="49802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 Themes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0" name="Shape 92"/>
          <p:cNvSpPr/>
          <p:nvPr/>
        </p:nvSpPr>
        <p:spPr>
          <a:xfrm>
            <a:off x="907742" y="4042830"/>
            <a:ext cx="865042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Strategic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Feature Enhancements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Integrations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Maintenance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41" name="Shape 173"/>
          <p:cNvSpPr/>
          <p:nvPr/>
        </p:nvSpPr>
        <p:spPr>
          <a:xfrm>
            <a:off x="907742" y="7838625"/>
            <a:ext cx="48365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Offerings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2" name="Shape 92"/>
          <p:cNvSpPr/>
          <p:nvPr/>
        </p:nvSpPr>
        <p:spPr>
          <a:xfrm>
            <a:off x="907742" y="8955897"/>
            <a:ext cx="8650425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Management (CMS)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Personalization (WCO)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Search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Enterprise Services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749860"/>
            <a:ext cx="17304355" cy="119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4558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8055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19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907742" y="5150442"/>
            <a:ext cx="13471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CMS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4" name="Shape 92"/>
          <p:cNvSpPr/>
          <p:nvPr/>
        </p:nvSpPr>
        <p:spPr>
          <a:xfrm>
            <a:off x="907742" y="6247791"/>
            <a:ext cx="5718892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Publishing Monitor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Marketplace Integrations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Developer Experience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0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29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3" name="Shape 217"/>
          <p:cNvSpPr/>
          <p:nvPr/>
        </p:nvSpPr>
        <p:spPr>
          <a:xfrm>
            <a:off x="3313894" y="503609"/>
            <a:ext cx="52007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5" name="Shape 92"/>
          <p:cNvSpPr/>
          <p:nvPr/>
        </p:nvSpPr>
        <p:spPr>
          <a:xfrm>
            <a:off x="1187142" y="7935465"/>
            <a:ext cx="539045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Jump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Tools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Import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/ Export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Tools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Branching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for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Templates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Linked Content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8" name="Shape 92"/>
          <p:cNvSpPr/>
          <p:nvPr/>
        </p:nvSpPr>
        <p:spPr>
          <a:xfrm>
            <a:off x="907742" y="10309934"/>
            <a:ext cx="57188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Version Control</a:t>
            </a:r>
          </a:p>
        </p:txBody>
      </p:sp>
      <p:sp>
        <p:nvSpPr>
          <p:cNvPr id="9" name="Shape 173"/>
          <p:cNvSpPr/>
          <p:nvPr/>
        </p:nvSpPr>
        <p:spPr>
          <a:xfrm>
            <a:off x="6626634" y="5150442"/>
            <a:ext cx="42223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Personalization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173"/>
          <p:cNvSpPr/>
          <p:nvPr/>
        </p:nvSpPr>
        <p:spPr>
          <a:xfrm>
            <a:off x="12468634" y="5150442"/>
            <a:ext cx="194732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Search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2" name="Shape 173"/>
          <p:cNvSpPr/>
          <p:nvPr/>
        </p:nvSpPr>
        <p:spPr>
          <a:xfrm>
            <a:off x="18309508" y="5150442"/>
            <a:ext cx="555858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Hosting &amp; Services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6" name="Shape 92"/>
          <p:cNvSpPr/>
          <p:nvPr/>
        </p:nvSpPr>
        <p:spPr>
          <a:xfrm>
            <a:off x="6577593" y="6247791"/>
            <a:ext cx="57188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WCO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 the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CMS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18382198" y="6247791"/>
            <a:ext cx="5718892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Encrypted Data at Rest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Multi-Region support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Delivery Network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Auto-Scaling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Deep Monitoring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Non-Production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DDOS testing</a:t>
            </a:r>
          </a:p>
        </p:txBody>
      </p:sp>
      <p:sp>
        <p:nvSpPr>
          <p:cNvPr id="19" name="Shape 92"/>
          <p:cNvSpPr/>
          <p:nvPr/>
        </p:nvSpPr>
        <p:spPr>
          <a:xfrm>
            <a:off x="12296485" y="6247791"/>
            <a:ext cx="360391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smtClean="0">
                <a:latin typeface="Neris Thin"/>
                <a:ea typeface="Neris Thin"/>
                <a:cs typeface="Neris Thin"/>
                <a:sym typeface="Neris Thin"/>
              </a:rPr>
              <a:t> New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Version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0" name="Shape 92"/>
          <p:cNvSpPr/>
          <p:nvPr/>
        </p:nvSpPr>
        <p:spPr>
          <a:xfrm>
            <a:off x="6880635" y="6879860"/>
            <a:ext cx="622576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A/B Testing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Profiling Targeting Rules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Form Builder 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Asset Level Reporting</a:t>
            </a:r>
          </a:p>
        </p:txBody>
      </p:sp>
      <p:sp>
        <p:nvSpPr>
          <p:cNvPr id="21" name="Shape 92"/>
          <p:cNvSpPr/>
          <p:nvPr/>
        </p:nvSpPr>
        <p:spPr>
          <a:xfrm>
            <a:off x="907742" y="12371204"/>
            <a:ext cx="57188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Next Version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2" name="Shape 92"/>
          <p:cNvSpPr/>
          <p:nvPr/>
        </p:nvSpPr>
        <p:spPr>
          <a:xfrm>
            <a:off x="1248090" y="10966524"/>
            <a:ext cx="67128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Global Settings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Templates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&amp; Workflow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3" name="Shape 92"/>
          <p:cNvSpPr/>
          <p:nvPr/>
        </p:nvSpPr>
        <p:spPr>
          <a:xfrm>
            <a:off x="6610600" y="10309934"/>
            <a:ext cx="614956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Database as a Service (DaaS)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5" name="Shape 92"/>
          <p:cNvSpPr/>
          <p:nvPr/>
        </p:nvSpPr>
        <p:spPr>
          <a:xfrm>
            <a:off x="6980533" y="10966524"/>
            <a:ext cx="622576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Host your Data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Developer applications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Connection string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Jump Start Tools</a:t>
            </a:r>
          </a:p>
        </p:txBody>
      </p:sp>
      <p:sp>
        <p:nvSpPr>
          <p:cNvPr id="26" name="Shape 92"/>
          <p:cNvSpPr/>
          <p:nvPr/>
        </p:nvSpPr>
        <p:spPr>
          <a:xfrm>
            <a:off x="12468634" y="6853581"/>
            <a:ext cx="5212717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Multi-byte support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Admin screens in Volte</a:t>
            </a:r>
          </a:p>
          <a:p>
            <a:pPr marL="57150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Example results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screen</a:t>
            </a:r>
          </a:p>
          <a:p>
            <a:pPr marL="57150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Part of all new projects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Sample code to link to existing sites</a:t>
            </a:r>
          </a:p>
        </p:txBody>
      </p:sp>
      <p:sp>
        <p:nvSpPr>
          <p:cNvPr id="60" name="Shape 132"/>
          <p:cNvSpPr/>
          <p:nvPr/>
        </p:nvSpPr>
        <p:spPr>
          <a:xfrm>
            <a:off x="-1" y="3820834"/>
            <a:ext cx="24384001" cy="1"/>
          </a:xfrm>
          <a:prstGeom prst="line">
            <a:avLst/>
          </a:prstGeom>
          <a:ln w="76200" cap="rnd">
            <a:solidFill>
              <a:srgbClr val="FF66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1" name="Shape 136"/>
          <p:cNvSpPr/>
          <p:nvPr/>
        </p:nvSpPr>
        <p:spPr>
          <a:xfrm>
            <a:off x="2469413" y="3174864"/>
            <a:ext cx="1320387" cy="1320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 baseline="-5555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 baseline="0">
                <a:solidFill>
                  <a:srgbClr val="000000"/>
                </a:solidFill>
              </a:defRPr>
            </a:pPr>
            <a:r>
              <a:rPr lang="en-US" sz="4800" baseline="-8333" dirty="0"/>
              <a:t></a:t>
            </a:r>
          </a:p>
        </p:txBody>
      </p:sp>
      <p:sp>
        <p:nvSpPr>
          <p:cNvPr id="62" name="Shape 137"/>
          <p:cNvSpPr/>
          <p:nvPr/>
        </p:nvSpPr>
        <p:spPr>
          <a:xfrm>
            <a:off x="5855025" y="3155313"/>
            <a:ext cx="1331043" cy="133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600" baseline="10869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3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000" b="1" baseline="10869" dirty="0">
                <a:solidFill>
                  <a:srgbClr val="325159"/>
                </a:solidFill>
              </a:rPr>
              <a:t></a:t>
            </a:r>
          </a:p>
        </p:txBody>
      </p:sp>
      <p:grpSp>
        <p:nvGrpSpPr>
          <p:cNvPr id="63" name="Group 140"/>
          <p:cNvGrpSpPr/>
          <p:nvPr/>
        </p:nvGrpSpPr>
        <p:grpSpPr>
          <a:xfrm>
            <a:off x="9329870" y="2949386"/>
            <a:ext cx="1771344" cy="1771343"/>
            <a:chOff x="0" y="0"/>
            <a:chExt cx="1771342" cy="1771342"/>
          </a:xfrm>
        </p:grpSpPr>
        <p:sp>
          <p:nvSpPr>
            <p:cNvPr id="64" name="Shape 138"/>
            <p:cNvSpPr/>
            <p:nvPr/>
          </p:nvSpPr>
          <p:spPr>
            <a:xfrm>
              <a:off x="0" y="0"/>
              <a:ext cx="1771343" cy="177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6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00"/>
            </a:p>
          </p:txBody>
        </p:sp>
        <p:sp>
          <p:nvSpPr>
            <p:cNvPr id="65" name="Shape 139"/>
            <p:cNvSpPr/>
            <p:nvPr/>
          </p:nvSpPr>
          <p:spPr>
            <a:xfrm>
              <a:off x="220150" y="220149"/>
              <a:ext cx="1331043" cy="133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FF6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 baseline="-6250">
                  <a:solidFill>
                    <a:srgbClr val="325159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pPr lvl="0">
                <a:lnSpc>
                  <a:spcPct val="90000"/>
                </a:lnSpc>
                <a:defRPr sz="1800" b="0" baseline="0">
                  <a:solidFill>
                    <a:srgbClr val="000000"/>
                  </a:solidFill>
                </a:defRPr>
              </a:pPr>
              <a:r>
                <a:rPr sz="8000" b="1" baseline="-6250" dirty="0">
                  <a:solidFill>
                    <a:srgbClr val="325159"/>
                  </a:solidFill>
                </a:rPr>
                <a:t></a:t>
              </a:r>
            </a:p>
          </p:txBody>
        </p:sp>
      </p:grpSp>
      <p:sp>
        <p:nvSpPr>
          <p:cNvPr id="66" name="Shape 141"/>
          <p:cNvSpPr/>
          <p:nvPr/>
        </p:nvSpPr>
        <p:spPr>
          <a:xfrm>
            <a:off x="13335477" y="3160641"/>
            <a:ext cx="1320387" cy="132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8333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600" spc="1583" dirty="0"/>
              <a:t></a:t>
            </a:r>
            <a:endParaRPr lang="en-US" sz="6600" dirty="0">
              <a:solidFill>
                <a:srgbClr val="3B3D40"/>
              </a:solidFill>
            </a:endParaRPr>
          </a:p>
        </p:txBody>
      </p:sp>
      <p:sp>
        <p:nvSpPr>
          <p:cNvPr id="67" name="Shape 142"/>
          <p:cNvSpPr/>
          <p:nvPr/>
        </p:nvSpPr>
        <p:spPr>
          <a:xfrm>
            <a:off x="17114383" y="3193733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25000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endParaRPr lang="en-US" sz="5400" spc="1583" dirty="0" smtClean="0"/>
          </a:p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r>
              <a:rPr lang="en-US" sz="5400" spc="1583" dirty="0" smtClean="0"/>
              <a:t></a:t>
            </a:r>
            <a:endParaRPr lang="en-US" sz="5400" dirty="0"/>
          </a:p>
        </p:txBody>
      </p:sp>
      <p:sp>
        <p:nvSpPr>
          <p:cNvPr id="68" name="Shape 143"/>
          <p:cNvSpPr/>
          <p:nvPr/>
        </p:nvSpPr>
        <p:spPr>
          <a:xfrm>
            <a:off x="20649294" y="3164626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16666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7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600" b="1" baseline="-16666">
                <a:solidFill>
                  <a:srgbClr val="325159"/>
                </a:solidFill>
              </a:rPr>
              <a:t></a:t>
            </a:r>
          </a:p>
        </p:txBody>
      </p:sp>
      <p:grpSp>
        <p:nvGrpSpPr>
          <p:cNvPr id="75" name="Group 158"/>
          <p:cNvGrpSpPr/>
          <p:nvPr/>
        </p:nvGrpSpPr>
        <p:grpSpPr>
          <a:xfrm>
            <a:off x="15007450" y="2845795"/>
            <a:ext cx="1320874" cy="1131148"/>
            <a:chOff x="-165442" y="55041"/>
            <a:chExt cx="1320867" cy="1131146"/>
          </a:xfrm>
        </p:grpSpPr>
        <p:sp>
          <p:nvSpPr>
            <p:cNvPr id="76" name="Shape 156"/>
            <p:cNvSpPr/>
            <p:nvPr/>
          </p:nvSpPr>
          <p:spPr>
            <a:xfrm>
              <a:off x="353110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157"/>
            <p:cNvSpPr/>
            <p:nvPr/>
          </p:nvSpPr>
          <p:spPr>
            <a:xfrm>
              <a:off x="-165442" y="55041"/>
              <a:ext cx="1320867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Execute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78" name="Group 161"/>
          <p:cNvGrpSpPr/>
          <p:nvPr/>
        </p:nvGrpSpPr>
        <p:grpSpPr>
          <a:xfrm>
            <a:off x="22408873" y="2845795"/>
            <a:ext cx="1295226" cy="1131148"/>
            <a:chOff x="-235826" y="55041"/>
            <a:chExt cx="1295220" cy="1131146"/>
          </a:xfrm>
        </p:grpSpPr>
        <p:sp>
          <p:nvSpPr>
            <p:cNvPr id="79" name="Shape 159"/>
            <p:cNvSpPr/>
            <p:nvPr/>
          </p:nvSpPr>
          <p:spPr>
            <a:xfrm>
              <a:off x="266491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160"/>
            <p:cNvSpPr/>
            <p:nvPr/>
          </p:nvSpPr>
          <p:spPr>
            <a:xfrm>
              <a:off x="-235826" y="55041"/>
              <a:ext cx="1295220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Release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81" name="Group 164"/>
          <p:cNvGrpSpPr/>
          <p:nvPr/>
        </p:nvGrpSpPr>
        <p:grpSpPr>
          <a:xfrm>
            <a:off x="7891474" y="2640935"/>
            <a:ext cx="782445" cy="1336008"/>
            <a:chOff x="177408" y="232842"/>
            <a:chExt cx="782445" cy="1336007"/>
          </a:xfrm>
        </p:grpSpPr>
        <p:sp>
          <p:nvSpPr>
            <p:cNvPr id="82" name="Shape 162"/>
            <p:cNvSpPr/>
            <p:nvPr/>
          </p:nvSpPr>
          <p:spPr>
            <a:xfrm>
              <a:off x="426745" y="1285079"/>
              <a:ext cx="283770" cy="28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83" name="Shape 163"/>
            <p:cNvSpPr/>
            <p:nvPr/>
          </p:nvSpPr>
          <p:spPr>
            <a:xfrm>
              <a:off x="177408" y="232842"/>
              <a:ext cx="782445" cy="43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2600" i="1" dirty="0" smtClean="0">
                  <a:latin typeface="Neris SemiBold"/>
                  <a:ea typeface="Neris SemiBold"/>
                  <a:cs typeface="Neris SemiBold"/>
                  <a:sym typeface="Neris SemiBold"/>
                </a:rPr>
                <a:t>Plan</a:t>
              </a:r>
              <a:endParaRPr sz="2600" b="1" i="1" dirty="0">
                <a:solidFill>
                  <a:srgbClr val="3B3D40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grpSp>
        <p:nvGrpSpPr>
          <p:cNvPr id="84" name="Group 167"/>
          <p:cNvGrpSpPr/>
          <p:nvPr/>
        </p:nvGrpSpPr>
        <p:grpSpPr>
          <a:xfrm>
            <a:off x="857780" y="2845795"/>
            <a:ext cx="1064394" cy="1131148"/>
            <a:chOff x="199719" y="55041"/>
            <a:chExt cx="1064394" cy="1131146"/>
          </a:xfrm>
        </p:grpSpPr>
        <p:sp>
          <p:nvSpPr>
            <p:cNvPr id="85" name="Shape 165"/>
            <p:cNvSpPr/>
            <p:nvPr/>
          </p:nvSpPr>
          <p:spPr>
            <a:xfrm>
              <a:off x="590029" y="902418"/>
              <a:ext cx="283769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166"/>
            <p:cNvSpPr/>
            <p:nvPr/>
          </p:nvSpPr>
          <p:spPr>
            <a:xfrm>
              <a:off x="199719" y="55041"/>
              <a:ext cx="1064394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Vision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635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8" grpId="0" animBg="1"/>
      <p:bldP spid="9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60" grpId="0" animBg="1" advAuto="0"/>
      <p:bldP spid="61" grpId="0" animBg="1" advAuto="0"/>
      <p:bldP spid="62" grpId="0" animBg="1" advAuto="0"/>
      <p:bldP spid="63" grpId="0" advAuto="0"/>
      <p:bldP spid="66" grpId="0" animBg="1" advAuto="0"/>
      <p:bldP spid="67" grpId="0" animBg="1" advAuto="0"/>
      <p:bldP spid="68" grpId="0" animBg="1" advAuto="0"/>
      <p:bldP spid="75" grpId="0" animBg="1" advAuto="0"/>
      <p:bldP spid="78" grpId="0" animBg="1" advAuto="0"/>
      <p:bldP spid="81" grpId="0" animBg="1" advAuto="0"/>
      <p:bldP spid="8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638146" y="639794"/>
            <a:ext cx="72997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none" dirty="0" smtClean="0">
                <a:solidFill>
                  <a:srgbClr val="0D0226"/>
                </a:solidFill>
              </a:rPr>
              <a:t>Agenda</a:t>
            </a:r>
            <a:endParaRPr sz="3800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71029" y="4702629"/>
            <a:ext cx="10841996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traditional view (a.k.a. what not to do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) 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Hit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ground running, but don’t break anything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Create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 high level strategy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Develop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 communication plan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Formulate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action plans with milestones and timelines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Build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high performing teams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Focus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on the tactics. Execute, execute, execute…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Assess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you successes and failures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100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day project plan</a:t>
            </a:r>
          </a:p>
        </p:txBody>
      </p:sp>
      <p:sp>
        <p:nvSpPr>
          <p:cNvPr id="9" name="Shape 173"/>
          <p:cNvSpPr/>
          <p:nvPr/>
        </p:nvSpPr>
        <p:spPr>
          <a:xfrm>
            <a:off x="9339483" y="2812950"/>
            <a:ext cx="570508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Presentation Agenda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3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  <a:endParaRPr sz="3200" spc="-72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20</a:t>
            </a:fld>
            <a:endParaRPr sz="2400"/>
          </a:p>
        </p:txBody>
      </p:sp>
      <p:sp>
        <p:nvSpPr>
          <p:cNvPr id="10" name="Shape 173"/>
          <p:cNvSpPr/>
          <p:nvPr/>
        </p:nvSpPr>
        <p:spPr>
          <a:xfrm>
            <a:off x="7229752" y="2826678"/>
            <a:ext cx="99245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Developer Experience Improvements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6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156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67" name="Shape 217"/>
          <p:cNvSpPr/>
          <p:nvPr/>
        </p:nvSpPr>
        <p:spPr>
          <a:xfrm>
            <a:off x="3307625" y="503609"/>
            <a:ext cx="72997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Update</a:t>
            </a:r>
            <a:endParaRPr sz="3800" cap="all" dirty="0">
              <a:solidFill>
                <a:srgbClr val="0D0226"/>
              </a:solidFill>
            </a:endParaRPr>
          </a:p>
        </p:txBody>
      </p:sp>
      <p:grpSp>
        <p:nvGrpSpPr>
          <p:cNvPr id="60" name="Group 2121"/>
          <p:cNvGrpSpPr/>
          <p:nvPr/>
        </p:nvGrpSpPr>
        <p:grpSpPr>
          <a:xfrm>
            <a:off x="1993838" y="4303542"/>
            <a:ext cx="6537147" cy="2109533"/>
            <a:chOff x="1" y="0"/>
            <a:chExt cx="6537146" cy="2109532"/>
          </a:xfrm>
        </p:grpSpPr>
        <p:sp>
          <p:nvSpPr>
            <p:cNvPr id="6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63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6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120"/>
            <p:cNvSpPr/>
            <p:nvPr/>
          </p:nvSpPr>
          <p:spPr>
            <a:xfrm>
              <a:off x="2332337" y="578710"/>
              <a:ext cx="3291617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Visual Studio </a:t>
              </a:r>
              <a:b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2013 Integration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68" name="Group 2121"/>
          <p:cNvGrpSpPr/>
          <p:nvPr/>
        </p:nvGrpSpPr>
        <p:grpSpPr>
          <a:xfrm>
            <a:off x="8971728" y="4303542"/>
            <a:ext cx="6537147" cy="2109533"/>
            <a:chOff x="1" y="0"/>
            <a:chExt cx="6537146" cy="2109532"/>
          </a:xfrm>
        </p:grpSpPr>
        <p:sp>
          <p:nvSpPr>
            <p:cNvPr id="6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19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OCT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120"/>
            <p:cNvSpPr/>
            <p:nvPr/>
          </p:nvSpPr>
          <p:spPr>
            <a:xfrm>
              <a:off x="2332337" y="578710"/>
              <a:ext cx="2770142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Debug &amp;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Profiler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22" name="Group 2121"/>
          <p:cNvGrpSpPr/>
          <p:nvPr/>
        </p:nvGrpSpPr>
        <p:grpSpPr>
          <a:xfrm>
            <a:off x="15949618" y="4303542"/>
            <a:ext cx="6537147" cy="2109533"/>
            <a:chOff x="1" y="0"/>
            <a:chExt cx="6537146" cy="2109532"/>
          </a:xfrm>
        </p:grpSpPr>
        <p:sp>
          <p:nvSpPr>
            <p:cNvPr id="12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25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NOV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120"/>
            <p:cNvSpPr/>
            <p:nvPr/>
          </p:nvSpPr>
          <p:spPr>
            <a:xfrm>
              <a:off x="2332337" y="578710"/>
              <a:ext cx="286083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Separation of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Environments</a:t>
              </a:r>
            </a:p>
          </p:txBody>
        </p:sp>
      </p:grpSp>
      <p:grpSp>
        <p:nvGrpSpPr>
          <p:cNvPr id="128" name="Group 2121"/>
          <p:cNvGrpSpPr/>
          <p:nvPr/>
        </p:nvGrpSpPr>
        <p:grpSpPr>
          <a:xfrm>
            <a:off x="1992302" y="6986627"/>
            <a:ext cx="6537147" cy="2109533"/>
            <a:chOff x="1" y="0"/>
            <a:chExt cx="6537146" cy="2109532"/>
          </a:xfrm>
        </p:grpSpPr>
        <p:sp>
          <p:nvSpPr>
            <p:cNvPr id="12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1" name="Shape 2118"/>
            <p:cNvSpPr/>
            <p:nvPr/>
          </p:nvSpPr>
          <p:spPr>
            <a:xfrm>
              <a:off x="600845" y="244743"/>
              <a:ext cx="681212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FEB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120"/>
            <p:cNvSpPr/>
            <p:nvPr/>
          </p:nvSpPr>
          <p:spPr>
            <a:xfrm>
              <a:off x="2332337" y="787998"/>
              <a:ext cx="3414138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Jump Start Tools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34" name="Group 2121"/>
          <p:cNvGrpSpPr/>
          <p:nvPr/>
        </p:nvGrpSpPr>
        <p:grpSpPr>
          <a:xfrm>
            <a:off x="8970192" y="6986627"/>
            <a:ext cx="6537147" cy="2109533"/>
            <a:chOff x="1" y="0"/>
            <a:chExt cx="6537146" cy="2109532"/>
          </a:xfrm>
        </p:grpSpPr>
        <p:sp>
          <p:nvSpPr>
            <p:cNvPr id="135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7" name="Shape 2118"/>
            <p:cNvSpPr/>
            <p:nvPr/>
          </p:nvSpPr>
          <p:spPr>
            <a:xfrm>
              <a:off x="537494" y="244743"/>
              <a:ext cx="80791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8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120"/>
            <p:cNvSpPr/>
            <p:nvPr/>
          </p:nvSpPr>
          <p:spPr>
            <a:xfrm>
              <a:off x="2332337" y="578710"/>
              <a:ext cx="280066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Field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Level 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solidFill>
                    <a:srgbClr val="000000"/>
                  </a:solidFill>
                  <a:latin typeface="Neris SemiBold"/>
                  <a:ea typeface="Neris Light"/>
                  <a:cs typeface="Neris SemiBold"/>
                  <a:sym typeface="Neris Light"/>
                </a:rPr>
                <a:t>Dependencies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40" name="Group 2121"/>
          <p:cNvGrpSpPr/>
          <p:nvPr/>
        </p:nvGrpSpPr>
        <p:grpSpPr>
          <a:xfrm>
            <a:off x="15948082" y="6986627"/>
            <a:ext cx="6537147" cy="2109533"/>
            <a:chOff x="1" y="0"/>
            <a:chExt cx="6537146" cy="2109532"/>
          </a:xfrm>
        </p:grpSpPr>
        <p:sp>
          <p:nvSpPr>
            <p:cNvPr id="14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3" name="Shape 2118"/>
            <p:cNvSpPr/>
            <p:nvPr/>
          </p:nvSpPr>
          <p:spPr>
            <a:xfrm>
              <a:off x="569554" y="244743"/>
              <a:ext cx="74379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APR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4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120"/>
            <p:cNvSpPr/>
            <p:nvPr/>
          </p:nvSpPr>
          <p:spPr>
            <a:xfrm>
              <a:off x="2332337" y="578710"/>
              <a:ext cx="31355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Import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/ Export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</a:p>
          </p:txBody>
        </p:sp>
      </p:grpSp>
      <p:grpSp>
        <p:nvGrpSpPr>
          <p:cNvPr id="146" name="Group 2121"/>
          <p:cNvGrpSpPr/>
          <p:nvPr/>
        </p:nvGrpSpPr>
        <p:grpSpPr>
          <a:xfrm>
            <a:off x="1992302" y="9704427"/>
            <a:ext cx="6537147" cy="2109533"/>
            <a:chOff x="1" y="0"/>
            <a:chExt cx="6537146" cy="2109532"/>
          </a:xfrm>
        </p:grpSpPr>
        <p:sp>
          <p:nvSpPr>
            <p:cNvPr id="147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9" name="Shape 2118"/>
            <p:cNvSpPr/>
            <p:nvPr/>
          </p:nvSpPr>
          <p:spPr>
            <a:xfrm>
              <a:off x="537494" y="244743"/>
              <a:ext cx="80791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MAY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120"/>
            <p:cNvSpPr/>
            <p:nvPr/>
          </p:nvSpPr>
          <p:spPr>
            <a:xfrm>
              <a:off x="2332337" y="578710"/>
              <a:ext cx="2745725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Branching f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2" name="Group 2121"/>
          <p:cNvGrpSpPr/>
          <p:nvPr/>
        </p:nvGrpSpPr>
        <p:grpSpPr>
          <a:xfrm>
            <a:off x="8970192" y="9704427"/>
            <a:ext cx="6537147" cy="2109533"/>
            <a:chOff x="1" y="0"/>
            <a:chExt cx="6537146" cy="2109532"/>
          </a:xfrm>
        </p:grpSpPr>
        <p:sp>
          <p:nvSpPr>
            <p:cNvPr id="15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55" name="Shape 2118"/>
            <p:cNvSpPr/>
            <p:nvPr/>
          </p:nvSpPr>
          <p:spPr>
            <a:xfrm>
              <a:off x="600075" y="244743"/>
              <a:ext cx="68275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120"/>
            <p:cNvSpPr/>
            <p:nvPr/>
          </p:nvSpPr>
          <p:spPr>
            <a:xfrm>
              <a:off x="2332337" y="578710"/>
              <a:ext cx="38183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Version Control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Global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Settings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8" name="Group 2121"/>
          <p:cNvGrpSpPr/>
          <p:nvPr/>
        </p:nvGrpSpPr>
        <p:grpSpPr>
          <a:xfrm>
            <a:off x="15948082" y="9704427"/>
            <a:ext cx="6537147" cy="2109533"/>
            <a:chOff x="1" y="0"/>
            <a:chExt cx="6537146" cy="2109532"/>
          </a:xfrm>
        </p:grpSpPr>
        <p:sp>
          <p:nvSpPr>
            <p:cNvPr id="15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61" name="Shape 2118"/>
            <p:cNvSpPr/>
            <p:nvPr/>
          </p:nvSpPr>
          <p:spPr>
            <a:xfrm>
              <a:off x="614438" y="244743"/>
              <a:ext cx="65402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6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120"/>
            <p:cNvSpPr/>
            <p:nvPr/>
          </p:nvSpPr>
          <p:spPr>
            <a:xfrm>
              <a:off x="2332337" y="369422"/>
              <a:ext cx="3818324" cy="137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Version Control for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 &amp;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Workflow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sp>
        <p:nvSpPr>
          <p:cNvPr id="70" name="Shape 173"/>
          <p:cNvSpPr/>
          <p:nvPr/>
        </p:nvSpPr>
        <p:spPr>
          <a:xfrm>
            <a:off x="1993838" y="12493425"/>
            <a:ext cx="1022597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24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Note: These dates represent a proposed schedule and are not an official commitment   </a:t>
            </a:r>
            <a:endParaRPr sz="2400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311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68" grpId="0" animBg="1" advAuto="0"/>
      <p:bldP spid="122" grpId="0" animBg="1" advAuto="0"/>
      <p:bldP spid="128" grpId="0" animBg="1" advAuto="0"/>
      <p:bldP spid="134" grpId="0" animBg="1" advAuto="0"/>
      <p:bldP spid="140" grpId="0" animBg="1" advAuto="0"/>
      <p:bldP spid="146" grpId="0" animBg="1" advAuto="0"/>
      <p:bldP spid="152" grpId="0" animBg="1" advAuto="0"/>
      <p:bldP spid="158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26660" y="-725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0" y="18143"/>
            <a:ext cx="24410660" cy="13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27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7"/>
          <p:cNvSpPr/>
          <p:nvPr/>
        </p:nvSpPr>
        <p:spPr>
          <a:xfrm>
            <a:off x="0" y="-2772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11582339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Dr. J. Patrick Desbrow, Ed.D. </a:t>
            </a:r>
          </a:p>
        </p:txBody>
      </p:sp>
      <p:sp>
        <p:nvSpPr>
          <p:cNvPr id="6" name="Shape 60"/>
          <p:cNvSpPr/>
          <p:nvPr/>
        </p:nvSpPr>
        <p:spPr>
          <a:xfrm>
            <a:off x="4127050" y="10177539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100 Day 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929011" y="3431250"/>
              <a:ext cx="5759588" cy="2441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 Traditional View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Hit the Ground Running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Create a High Level Strategy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181452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71032" y="4735286"/>
            <a:ext cx="10841996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Change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paradigm (buy verse build or visa versa)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Bring in new staff that is loyal to you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Reorganize the department just to show leadership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Look for quick wins to show progress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customers to find opportunities for change </a:t>
            </a:r>
          </a:p>
        </p:txBody>
      </p:sp>
      <p:sp>
        <p:nvSpPr>
          <p:cNvPr id="9" name="Shape 173"/>
          <p:cNvSpPr/>
          <p:nvPr/>
        </p:nvSpPr>
        <p:spPr>
          <a:xfrm>
            <a:off x="9670508" y="2812950"/>
            <a:ext cx="50430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A Traditional View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4674373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5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4304774" cy="444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Determine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the current environment or processes are broken on day 1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yes, then base your 100 days on crisis management focusing on the areas that need the most attention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not, take a broad based approach to learning the environment and current processes looking for opportunities for improvement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 either case, hit the ground running and make sure that these efforts do not break anything </a:t>
            </a:r>
          </a:p>
        </p:txBody>
      </p:sp>
      <p:sp>
        <p:nvSpPr>
          <p:cNvPr id="9" name="Shape 173"/>
          <p:cNvSpPr/>
          <p:nvPr/>
        </p:nvSpPr>
        <p:spPr>
          <a:xfrm>
            <a:off x="9004467" y="2812950"/>
            <a:ext cx="637514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Hit the Ground Running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6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4421772" cy="844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Determine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if the current environment or processes are broken on day 1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key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stakeholders by day 5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vision for the company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Understand what the mission statement means to you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Incorporate this shared vision into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the planning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Develop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 strategy based on a set of goals such as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benchmark metrics for the IT group by day 30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Target legacy applications for sunset-</a:t>
            </a:r>
            <a:r>
              <a:rPr lang="en-US" sz="3600" spc="-72" dirty="0" err="1">
                <a:latin typeface="Neris Thin"/>
                <a:ea typeface="Neris Thin"/>
                <a:cs typeface="Neris Thin"/>
                <a:sym typeface="Neris Thin"/>
              </a:rPr>
              <a:t>ing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by day 50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Improve software development group productivity by 20% by day 60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Reduce the cost of the IT infrastructure by 20% by day 90 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help desk services &amp; improve response time by 50% by day 100</a:t>
            </a:r>
          </a:p>
        </p:txBody>
      </p:sp>
      <p:sp>
        <p:nvSpPr>
          <p:cNvPr id="9" name="Shape 173"/>
          <p:cNvSpPr/>
          <p:nvPr/>
        </p:nvSpPr>
        <p:spPr>
          <a:xfrm>
            <a:off x="8368891" y="2812950"/>
            <a:ext cx="764632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Create a High Level Strategy</a:t>
            </a:r>
            <a:endParaRPr lang="en-US"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243996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381061" y="3197339"/>
              <a:ext cx="4855495" cy="2909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Communication Plan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 smtClean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Action Plans 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High Performing Teams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 smtClean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142541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8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54040" y="4718665"/>
            <a:ext cx="11533960" cy="899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Develop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 set of talking points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Embrace your company’s vision &amp; mission statement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Address the important of IT in the organization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Acknowledge the current IT issues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Commit to improving the current environment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Inspire a future vision where anything is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possible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Get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out of your office and meet everyone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Conduct one-on-one meetings with entire staff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Meeting will all internal customers / key stakeholders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Meeting will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several key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external customers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Present your talking points in all meetings </a:t>
            </a:r>
            <a:b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</a:b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&amp; other communications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7993788" y="2812950"/>
            <a:ext cx="839652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 a Communication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9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1533960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Translate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strategic goals into projects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Work with the IT project managers to create details plans for project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Chunk the projects into major &amp; minor pieces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Ensure each plans includes key milestones and timelines</a:t>
            </a: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Review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current project execution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Migrate towards an agile methodology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Begin sprint design meetings and daily standups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greater transparency with product management</a:t>
            </a:r>
          </a:p>
        </p:txBody>
      </p:sp>
      <p:sp>
        <p:nvSpPr>
          <p:cNvPr id="9" name="Shape 173"/>
          <p:cNvSpPr/>
          <p:nvPr/>
        </p:nvSpPr>
        <p:spPr>
          <a:xfrm>
            <a:off x="9311459" y="2812950"/>
            <a:ext cx="576119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 Action Plans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26157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B3D4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1312</Words>
  <Application>Microsoft Macintosh PowerPoint</Application>
  <PresentationFormat>Custom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Avenir Roman</vt:lpstr>
      <vt:lpstr>Brush Script MT</vt:lpstr>
      <vt:lpstr>Courier New</vt:lpstr>
      <vt:lpstr>et-line</vt:lpstr>
      <vt:lpstr>Helvetica Light</vt:lpstr>
      <vt:lpstr>Neris Black</vt:lpstr>
      <vt:lpstr>Neris Light</vt:lpstr>
      <vt:lpstr>Neris SemiBold</vt:lpstr>
      <vt:lpstr>Neris Thin</vt:lpstr>
      <vt:lpstr>Seravek Light</vt:lpstr>
      <vt:lpstr>Wingdings</vt:lpstr>
      <vt:lpstr>Arial</vt:lpstr>
      <vt:lpstr>White</vt:lpstr>
      <vt:lpstr>PowerPoint Presentation</vt:lpstr>
      <vt:lpstr>100 Day Plan</vt:lpstr>
      <vt:lpstr>PowerPoint Presentation</vt:lpstr>
      <vt:lpstr>100 Day Plan</vt:lpstr>
      <vt:lpstr>100 Day Plan</vt:lpstr>
      <vt:lpstr>100 Day Plan</vt:lpstr>
      <vt:lpstr>PowerPoint Presentation</vt:lpstr>
      <vt:lpstr>100 Day Plan</vt:lpstr>
      <vt:lpstr>100 Day Plan</vt:lpstr>
      <vt:lpstr>100 Day Plan</vt:lpstr>
      <vt:lpstr>PowerPoint Presentation</vt:lpstr>
      <vt:lpstr>100 Day Plan</vt:lpstr>
      <vt:lpstr>100 Day Plan</vt:lpstr>
      <vt:lpstr>100 Day Plan</vt:lpstr>
      <vt:lpstr>100 Day Plan</vt:lpstr>
      <vt:lpstr>100 Day Plan</vt:lpstr>
      <vt:lpstr>PowerPoint Presentation</vt:lpstr>
      <vt:lpstr>PRODUCT</vt:lpstr>
      <vt:lpstr>PRODUCT</vt:lpstr>
      <vt:lpstr>Product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Desbrow</cp:lastModifiedBy>
  <cp:revision>89</cp:revision>
  <dcterms:created xsi:type="dcterms:W3CDTF">2014-09-29T22:18:35Z</dcterms:created>
  <dcterms:modified xsi:type="dcterms:W3CDTF">2017-01-11T23:29:03Z</dcterms:modified>
</cp:coreProperties>
</file>